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5A7172A-3E25-4EF6-834B-C273DBA0B0EF}"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1369672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5A7172A-3E25-4EF6-834B-C273DBA0B0EF}"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468869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5A7172A-3E25-4EF6-834B-C273DBA0B0EF}"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2500279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5A7172A-3E25-4EF6-834B-C273DBA0B0EF}"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201207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5A7172A-3E25-4EF6-834B-C273DBA0B0EF}"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65525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5A7172A-3E25-4EF6-834B-C273DBA0B0EF}"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3835803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5A7172A-3E25-4EF6-834B-C273DBA0B0EF}" type="datetimeFigureOut">
              <a:rPr lang="it-IT" smtClean="0"/>
              <a:t>10/11/2013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1619360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5A7172A-3E25-4EF6-834B-C273DBA0B0EF}" type="datetimeFigureOut">
              <a:rPr lang="it-IT" smtClean="0"/>
              <a:t>10/11/2013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2881919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5A7172A-3E25-4EF6-834B-C273DBA0B0EF}" type="datetimeFigureOut">
              <a:rPr lang="it-IT" smtClean="0"/>
              <a:t>10/11/2013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2450238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5A7172A-3E25-4EF6-834B-C273DBA0B0EF}"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1745066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5A7172A-3E25-4EF6-834B-C273DBA0B0EF}"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E3298BA-16BD-428F-82AA-665A8E1A4640}" type="slidenum">
              <a:rPr lang="it-IT" smtClean="0"/>
              <a:t>‹N›</a:t>
            </a:fld>
            <a:endParaRPr lang="it-IT"/>
          </a:p>
        </p:txBody>
      </p:sp>
    </p:spTree>
    <p:extLst>
      <p:ext uri="{BB962C8B-B14F-4D97-AF65-F5344CB8AC3E}">
        <p14:creationId xmlns:p14="http://schemas.microsoft.com/office/powerpoint/2010/main" val="382961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A7172A-3E25-4EF6-834B-C273DBA0B0EF}" type="datetimeFigureOut">
              <a:rPr lang="it-IT" smtClean="0"/>
              <a:t>10/11/2013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298BA-16BD-428F-82AA-665A8E1A4640}" type="slidenum">
              <a:rPr lang="it-IT" smtClean="0"/>
              <a:t>‹N›</a:t>
            </a:fld>
            <a:endParaRPr lang="it-IT"/>
          </a:p>
        </p:txBody>
      </p:sp>
    </p:spTree>
    <p:extLst>
      <p:ext uri="{BB962C8B-B14F-4D97-AF65-F5344CB8AC3E}">
        <p14:creationId xmlns:p14="http://schemas.microsoft.com/office/powerpoint/2010/main" val="2500544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5760"/>
            <a:ext cx="7772400" cy="720080"/>
          </a:xfrm>
        </p:spPr>
        <p:txBody>
          <a:bodyPr>
            <a:normAutofit fontScale="90000"/>
          </a:bodyPr>
          <a:lstStyle/>
          <a:p>
            <a:r>
              <a:rPr lang="it-IT" dirty="0" smtClean="0"/>
              <a:t>Sent. Costa – Enel (C-6/64)</a:t>
            </a:r>
            <a:endParaRPr lang="it-IT" dirty="0"/>
          </a:p>
        </p:txBody>
      </p:sp>
      <p:sp>
        <p:nvSpPr>
          <p:cNvPr id="3" name="Sottotitolo 2"/>
          <p:cNvSpPr>
            <a:spLocks noGrp="1"/>
          </p:cNvSpPr>
          <p:nvPr>
            <p:ph type="subTitle" idx="1"/>
          </p:nvPr>
        </p:nvSpPr>
        <p:spPr>
          <a:xfrm>
            <a:off x="251520" y="764704"/>
            <a:ext cx="8892480" cy="5976664"/>
          </a:xfrm>
        </p:spPr>
        <p:txBody>
          <a:bodyPr>
            <a:noAutofit/>
          </a:bodyPr>
          <a:lstStyle/>
          <a:p>
            <a:pPr algn="just"/>
            <a:r>
              <a:rPr lang="it-IT" sz="2000" dirty="0"/>
              <a:t>IL GOVERNO ITALIANO HA ECCEPITO L' </a:t>
            </a:r>
            <a:r>
              <a:rPr lang="it-IT" sz="2000" dirty="0" smtClean="0"/>
              <a:t>"INAMMISSIBILITA ASSOLUTA" </a:t>
            </a:r>
            <a:r>
              <a:rPr lang="it-IT" sz="2000" dirty="0"/>
              <a:t>DELLA DOMANDA </a:t>
            </a:r>
            <a:r>
              <a:rPr lang="it-IT" sz="2000" dirty="0" smtClean="0"/>
              <a:t>ASSUMENDO </a:t>
            </a:r>
            <a:r>
              <a:rPr lang="it-IT" sz="2000" dirty="0"/>
              <a:t>CHE IL GIUDICE NAZIONALE, TENUTO AD APPLICARE LA LEGGE INTERNA, NON HA MOTIVO DI VALERSI DELL' ART . 177 </a:t>
            </a:r>
            <a:r>
              <a:rPr lang="it-IT" sz="2000" dirty="0" smtClean="0"/>
              <a:t>.</a:t>
            </a:r>
          </a:p>
          <a:p>
            <a:pPr algn="just"/>
            <a:endParaRPr lang="it-IT" sz="2400" b="1" dirty="0" smtClean="0">
              <a:solidFill>
                <a:schemeClr val="tx1"/>
              </a:solidFill>
            </a:endParaRPr>
          </a:p>
          <a:p>
            <a:pPr algn="just"/>
            <a:r>
              <a:rPr lang="it-IT" sz="2400" dirty="0" smtClean="0">
                <a:solidFill>
                  <a:schemeClr val="tx1"/>
                </a:solidFill>
              </a:rPr>
              <a:t>La preminenza del diritto comunitario trova conferma nell' art. 189, a norma del quale i regolamenti sono obbligatori e direttamente applicabili in ciascuno degli Stati membri. Questa disposizione, che non e accompagnata da alcuna riserva, sarebbe priva di significato se uno stato potesse unilateralmente annullarne gli effetti con un provvedimento legislativo che prevalesse sui testi comunitari .</a:t>
            </a:r>
            <a:endParaRPr lang="it-IT" sz="2400" dirty="0">
              <a:solidFill>
                <a:schemeClr val="tx1"/>
              </a:solidFill>
            </a:endParaRPr>
          </a:p>
          <a:p>
            <a:pPr algn="just"/>
            <a:r>
              <a:rPr lang="it-IT" sz="2400" dirty="0" smtClean="0">
                <a:solidFill>
                  <a:schemeClr val="tx1"/>
                </a:solidFill>
              </a:rPr>
              <a:t>Dal complesso dei menzionati elementi discende che, scaturito da una fonte autonoma, il diritto nato dal Trattato non potrebbe, in ragione appunto della sua specifica natura, trovare un limite in qualsiasi provvedimento interno senza perdere il proprio carattere comunitario e senza che ne risultasse scosso il fondamento giuridico della stessa Comunità.</a:t>
            </a:r>
            <a:endParaRPr lang="it-IT" sz="2400" dirty="0">
              <a:solidFill>
                <a:schemeClr val="tx1"/>
              </a:solidFill>
            </a:endParaRPr>
          </a:p>
          <a:p>
            <a:pPr algn="just"/>
            <a:r>
              <a:rPr lang="it-IT" sz="2400" dirty="0">
                <a:solidFill>
                  <a:schemeClr val="tx1"/>
                </a:solidFill>
              </a:rPr>
              <a:t/>
            </a:r>
            <a:br>
              <a:rPr lang="it-IT" sz="2400" dirty="0">
                <a:solidFill>
                  <a:schemeClr val="tx1"/>
                </a:solidFill>
              </a:rPr>
            </a:br>
            <a:endParaRPr lang="it-IT" sz="2400" dirty="0">
              <a:solidFill>
                <a:schemeClr val="tx1"/>
              </a:solidFill>
            </a:endParaRPr>
          </a:p>
        </p:txBody>
      </p:sp>
    </p:spTree>
    <p:extLst>
      <p:ext uri="{BB962C8B-B14F-4D97-AF65-F5344CB8AC3E}">
        <p14:creationId xmlns:p14="http://schemas.microsoft.com/office/powerpoint/2010/main" val="186461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692696"/>
            <a:ext cx="8352928" cy="3046988"/>
          </a:xfrm>
          <a:prstGeom prst="rect">
            <a:avLst/>
          </a:prstGeom>
        </p:spPr>
        <p:txBody>
          <a:bodyPr wrap="square">
            <a:spAutoFit/>
          </a:bodyPr>
          <a:lstStyle/>
          <a:p>
            <a:pPr algn="just"/>
            <a:r>
              <a:rPr lang="it-IT" sz="2400" dirty="0" smtClean="0">
                <a:solidFill>
                  <a:schemeClr val="tx1"/>
                </a:solidFill>
              </a:rPr>
              <a:t>Il trasferimento, effettuato dagli Stati a favore dell' ordinamento giuridico comunitario, dei diritti e degli obblighi corrispondenti alle disposizioni del Trattato implica quindi una </a:t>
            </a:r>
            <a:r>
              <a:rPr lang="it-IT" sz="2400" dirty="0" smtClean="0">
                <a:solidFill>
                  <a:schemeClr val="tx1"/>
                </a:solidFill>
                <a:effectLst>
                  <a:outerShdw blurRad="38100" dist="38100" dir="2700000" algn="tl">
                    <a:srgbClr val="000000">
                      <a:alpha val="43137"/>
                    </a:srgbClr>
                  </a:outerShdw>
                </a:effectLst>
              </a:rPr>
              <a:t>limitazione definitiva dei loro diritti sovrani</a:t>
            </a:r>
            <a:r>
              <a:rPr lang="it-IT" sz="2400" dirty="0" smtClean="0">
                <a:solidFill>
                  <a:schemeClr val="tx1"/>
                </a:solidFill>
              </a:rPr>
              <a:t>, di fronte alla quale un atto unilaterale ulteriore, incompatibile col sistema della Comunità, sarebbe del tutto privo di efficacia. L' art . 177 va quindi applicato, nonostante qualsiasi legge nazionale, tutte le volte che sorga una questione d' interpretazione del Trattato .</a:t>
            </a:r>
            <a:endParaRPr lang="it-IT" sz="2400" dirty="0">
              <a:solidFill>
                <a:schemeClr val="tx1"/>
              </a:solidFill>
            </a:endParaRPr>
          </a:p>
        </p:txBody>
      </p:sp>
    </p:spTree>
    <p:extLst>
      <p:ext uri="{BB962C8B-B14F-4D97-AF65-F5344CB8AC3E}">
        <p14:creationId xmlns:p14="http://schemas.microsoft.com/office/powerpoint/2010/main" val="124965322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21</Words>
  <Application>Microsoft Office PowerPoint</Application>
  <PresentationFormat>Presentazione su schermo (4:3)</PresentationFormat>
  <Paragraphs>7</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Sent. Costa – Enel (C-6/64)</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 Costa – Enel (C-6/64)</dc:title>
  <dc:creator>roberto</dc:creator>
  <cp:lastModifiedBy>roberto</cp:lastModifiedBy>
  <cp:revision>1</cp:revision>
  <dcterms:created xsi:type="dcterms:W3CDTF">2013-11-10T18:48:58Z</dcterms:created>
  <dcterms:modified xsi:type="dcterms:W3CDTF">2013-11-10T18:59:14Z</dcterms:modified>
</cp:coreProperties>
</file>